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46" r:id="rId1"/>
  </p:sldMasterIdLst>
  <p:notesMasterIdLst>
    <p:notesMasterId r:id="rId3"/>
  </p:notesMasterIdLst>
  <p:handoutMasterIdLst>
    <p:handoutMasterId r:id="rId4"/>
  </p:handoutMasterIdLst>
  <p:sldIdLst>
    <p:sldId id="267" r:id="rId2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66FF"/>
    <a:srgbClr val="008000"/>
    <a:srgbClr val="950000"/>
    <a:srgbClr val="BF7F00"/>
    <a:srgbClr val="FF3399"/>
    <a:srgbClr val="FFFFFF"/>
    <a:srgbClr val="CCECFF"/>
    <a:srgbClr val="669900"/>
    <a:srgbClr val="99FF66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09" autoAdjust="0"/>
    <p:restoredTop sz="94660"/>
  </p:normalViewPr>
  <p:slideViewPr>
    <p:cSldViewPr>
      <p:cViewPr>
        <p:scale>
          <a:sx n="100" d="100"/>
          <a:sy n="100" d="100"/>
        </p:scale>
        <p:origin x="1224" y="72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2964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EE73146A-3CED-9226-CB95-A80E0D88DB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3"/>
            <a:ext cx="2919413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ja-JP" altLang="en-US"/>
              <a:t>厚生労働省　平成</a:t>
            </a:r>
            <a:r>
              <a:rPr lang="en-US" altLang="ja-JP"/>
              <a:t>25</a:t>
            </a:r>
            <a:r>
              <a:rPr lang="ja-JP" altLang="en-US"/>
              <a:t>年度戦略産業雇用創造プロジェクト採択事業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3EA58247-6F9B-176D-5157-611ED35CDF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4763" y="3"/>
            <a:ext cx="2919412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1FAC75E2-5D72-4AFF-87DE-76D183213867}" type="datetimeFigureOut">
              <a:rPr lang="ja-JP" altLang="en-US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4" name="フッター プレースホルダ 3">
            <a:extLst>
              <a:ext uri="{FF2B5EF4-FFF2-40B4-BE49-F238E27FC236}">
                <a16:creationId xmlns:a16="http://schemas.microsoft.com/office/drawing/2014/main" id="{47966341-5F2C-6CC6-426A-A660E597820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>
            <a:extLst>
              <a:ext uri="{FF2B5EF4-FFF2-40B4-BE49-F238E27FC236}">
                <a16:creationId xmlns:a16="http://schemas.microsoft.com/office/drawing/2014/main" id="{CC44CB76-1FF4-664B-F038-F6991491063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9CE25911-59D8-40B9-B086-A8DE8925468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CF44EAB3-5CEF-6509-275B-EECF9691AD6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3"/>
            <a:ext cx="2919413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ja-JP" altLang="en-US"/>
              <a:t>厚生労働省　平成</a:t>
            </a:r>
            <a:r>
              <a:rPr lang="en-US" altLang="ja-JP"/>
              <a:t>25</a:t>
            </a:r>
            <a:r>
              <a:rPr lang="ja-JP" altLang="en-US"/>
              <a:t>年度戦略産業雇用創造プロジェクト採択事業</a:t>
            </a:r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867F3899-614A-F453-D40E-D9D69F3B321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3"/>
            <a:ext cx="2919412" cy="493713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7A243DA-F3E1-40EC-B88C-E71EDB6D7813}" type="datetimeFigureOut">
              <a:rPr lang="ja-JP" altLang="en-US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BC05E653-7469-1ACC-CCB3-16CB8C084E8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087563" y="739775"/>
            <a:ext cx="2560637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pPr lvl="0"/>
            <a:endParaRPr lang="ja-JP" altLang="en-US" noProof="0" dirty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427E2EF1-A9C7-F34B-DD31-16C3447F0C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1" y="4686300"/>
            <a:ext cx="5389563" cy="4440238"/>
          </a:xfrm>
          <a:prstGeom prst="rect">
            <a:avLst/>
          </a:prstGeom>
        </p:spPr>
        <p:txBody>
          <a:bodyPr vert="horz" lIns="91434" tIns="45717" rIns="91434" bIns="45717" rtlCol="0"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A6B90E7A-86CA-BC38-060B-E2BA5F42F4F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2" y="9371013"/>
            <a:ext cx="2919413" cy="493712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8E16F05D-F2E4-BE6C-D8AE-D71BAADE0A9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</a:lstStyle>
          <a:p>
            <a:fld id="{1CAA6A58-99B0-4ADF-948F-443406F8066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9398248-FAB3-4EE9-8784-0A4E34A3E50B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06533-5B23-4A3C-B8AB-912AF2DD44F0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22429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FADE56-CE4C-4CED-8D12-7712DE0C688F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61A4-4E78-48B8-A44B-A4C06BB0AD2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7264934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70AD2DE-60C9-4692-8DE2-44CD36F7D472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578B00-BA9E-4921-AC13-B8AF4BF1220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8876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626DF55-FA6E-4039-BA8C-798EED2E7A97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071E21-7216-4F92-B97F-B4E708D56C7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705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362B656-92FC-4677-B722-0E3632F3B08E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194B4-5912-436B-9BED-4AC401738D6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83000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064B8-C531-4059-B574-31F53058A2C4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6B0CAC-0FD2-4629-8E43-5AFB78D9719F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094320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20EC53-4D0C-45C6-B9F5-67575446EED4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00FD79-BF22-4140-9FE6-2E0EAF61F0D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3975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ECAD23F-3354-4785-9B92-13AE7F4FB990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941B5-97D1-4992-805A-BE4945FAAB7D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493682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73583F9-0471-422F-9F57-D2433D44907A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E93F6-684A-4E65-BF3F-0028F860B8E7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73947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9FADE56-CE4C-4CED-8D12-7712DE0C688F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A461A4-4E78-48B8-A44B-A4C06BB0AD2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71610406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7A085D-BB57-40D0-98FB-EB9FD3751FF5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296AD-5E43-4A97-8536-79368ED83076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2520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9FADE56-CE4C-4CED-8D12-7712DE0C688F}" type="datetime1">
              <a:rPr lang="ja-JP" altLang="en-US" smtClean="0"/>
              <a:pPr>
                <a:defRPr/>
              </a:pPr>
              <a:t>2026/4/8</a:t>
            </a:fld>
            <a:endParaRPr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ja-JP" altLang="en-US"/>
              <a:t>主催：公益財団法人三重県産業支援センター、三重県 　　　　　　　厚生労働省　「地域活性化雇用創造プロジェクト」採択事業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461A4-4E78-48B8-A44B-A4C06BB0AD28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01405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47" r:id="rId1"/>
    <p:sldLayoutId id="2147484948" r:id="rId2"/>
    <p:sldLayoutId id="2147484949" r:id="rId3"/>
    <p:sldLayoutId id="2147484950" r:id="rId4"/>
    <p:sldLayoutId id="2147484951" r:id="rId5"/>
    <p:sldLayoutId id="2147484952" r:id="rId6"/>
    <p:sldLayoutId id="2147484953" r:id="rId7"/>
    <p:sldLayoutId id="2147484954" r:id="rId8"/>
    <p:sldLayoutId id="2147484955" r:id="rId9"/>
    <p:sldLayoutId id="2147484956" r:id="rId10"/>
    <p:sldLayoutId id="2147484957" r:id="rId11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engchipro@miesc.or.jp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4.png"/><Relationship Id="rId5" Type="http://schemas.openxmlformats.org/officeDocument/2006/relationships/image" Target="../media/image3.tmp"/><Relationship Id="rId4" Type="http://schemas.openxmlformats.org/officeDocument/2006/relationships/image" Target="../media/image2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086967-EB56-BAA1-1977-B9C46848A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101BF88E-CF58-7D54-034F-E02BEC4DDD17}"/>
              </a:ext>
            </a:extLst>
          </p:cNvPr>
          <p:cNvGrpSpPr/>
          <p:nvPr/>
        </p:nvGrpSpPr>
        <p:grpSpPr>
          <a:xfrm>
            <a:off x="177800" y="59215"/>
            <a:ext cx="6541973" cy="9780655"/>
            <a:chOff x="177800" y="59215"/>
            <a:chExt cx="6541973" cy="9780655"/>
          </a:xfrm>
        </p:grpSpPr>
        <p:sp>
          <p:nvSpPr>
            <p:cNvPr id="2" name="正方形/長方形 1">
              <a:extLst>
                <a:ext uri="{FF2B5EF4-FFF2-40B4-BE49-F238E27FC236}">
                  <a16:creationId xmlns:a16="http://schemas.microsoft.com/office/drawing/2014/main" id="{BFE4AE75-91B5-F9A9-9793-A9970EE3F35D}"/>
                </a:ext>
              </a:extLst>
            </p:cNvPr>
            <p:cNvSpPr/>
            <p:nvPr/>
          </p:nvSpPr>
          <p:spPr bwMode="auto">
            <a:xfrm>
              <a:off x="177801" y="59215"/>
              <a:ext cx="6527800" cy="2298973"/>
            </a:xfrm>
            <a:prstGeom prst="rect">
              <a:avLst/>
            </a:prstGeom>
            <a:solidFill>
              <a:schemeClr val="bg1">
                <a:lumMod val="95000"/>
                <a:alpha val="83000"/>
              </a:schemeClr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/>
            <a:lstStyle/>
            <a:p>
              <a:pPr eaLnBrk="1" hangingPunct="1">
                <a:defRPr/>
              </a:pPr>
              <a:endParaRPr lang="en-US" altLang="ja-JP" sz="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r>
                <a:rPr lang="ja-JP" altLang="en-US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申込方法：</a:t>
              </a:r>
              <a:r>
                <a:rPr lang="ja-JP" altLang="en-US" sz="14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下記枠内に必要事項を記入していただき</a:t>
              </a:r>
              <a:endParaRPr lang="en-US" altLang="ja-JP" sz="14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endPara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r>
                <a:rPr lang="ja-JP" altLang="en-US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</a:t>
              </a:r>
              <a:endPara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r>
                <a:rPr lang="ja-JP" altLang="en-US" sz="16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en-US" altLang="ja-JP" sz="15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FAX 059‐253‐1262</a:t>
              </a:r>
              <a:r>
                <a:rPr lang="ja-JP" altLang="en-US" sz="15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もしくは</a:t>
              </a:r>
              <a:r>
                <a:rPr lang="ja-JP" altLang="en-US" sz="16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en-US" altLang="ja-JP" sz="15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E-mail</a:t>
              </a:r>
              <a:r>
                <a:rPr lang="ja-JP" altLang="en-US" sz="15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lang="en-US" altLang="ja-JP" sz="15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hlinkClick r:id="rId2"/>
                </a:rPr>
                <a:t>engchipro@miesc.or.jp</a:t>
              </a:r>
              <a:r>
                <a:rPr lang="ja-JP" altLang="en-US" sz="15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）</a:t>
              </a:r>
              <a:endParaRPr lang="en-US" altLang="ja-JP" sz="15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r>
                <a:rPr lang="ja-JP" altLang="en-US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　　　　　　　　　　　　　　　　　　　　　　　　　　　　　　　　　　　　　　</a:t>
              </a:r>
              <a:r>
                <a:rPr lang="ja-JP" altLang="en-US" sz="14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でお申し込み下さい。</a:t>
              </a:r>
            </a:p>
            <a:p>
              <a:pPr eaLnBrk="1" hangingPunct="1">
                <a:defRPr/>
              </a:pPr>
              <a:r>
                <a:rPr lang="ja-JP" altLang="en-US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endPara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r>
                <a:rPr lang="ja-JP" altLang="en-US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endPara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r>
                <a:rPr lang="ja-JP" altLang="en-US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en-US" altLang="ja-JP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※</a:t>
              </a:r>
              <a:r>
                <a:rPr lang="ja-JP" altLang="en-US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または、右側の</a:t>
              </a:r>
              <a:r>
                <a:rPr lang="ja-JP" altLang="en-US" sz="1400" b="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二次元コード</a:t>
              </a:r>
              <a:r>
                <a:rPr lang="ja-JP" altLang="en-US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からでも、お申し込みいただけます。</a:t>
              </a:r>
              <a:endParaRPr lang="en-US" altLang="ja-JP" sz="1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eaLnBrk="1" hangingPunct="1">
                <a:defRPr/>
              </a:pPr>
              <a:r>
                <a:rPr lang="ja-JP" altLang="en-US" sz="1400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endParaRPr lang="ja-JP" altLang="en-US" sz="2000" dirty="0"/>
            </a:p>
          </p:txBody>
        </p:sp>
        <p:sp>
          <p:nvSpPr>
            <p:cNvPr id="6" name="角丸四角形 2">
              <a:extLst>
                <a:ext uri="{FF2B5EF4-FFF2-40B4-BE49-F238E27FC236}">
                  <a16:creationId xmlns:a16="http://schemas.microsoft.com/office/drawing/2014/main" id="{D8783EF7-CC13-95F2-BB1C-DDF19BEA76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7800" y="8481573"/>
              <a:ext cx="6541973" cy="1358297"/>
            </a:xfrm>
            <a:prstGeom prst="roundRect">
              <a:avLst>
                <a:gd name="adj" fmla="val 3889"/>
              </a:avLst>
            </a:prstGeom>
            <a:noFill/>
            <a:ln w="38100">
              <a:solidFill>
                <a:schemeClr val="tx1">
                  <a:lumMod val="95000"/>
                  <a:lumOff val="5000"/>
                  <a:alpha val="98000"/>
                </a:schemeClr>
              </a:solidFill>
              <a:round/>
              <a:headEnd/>
              <a:tailEnd/>
            </a:ln>
          </p:spPr>
          <p:txBody>
            <a:bodyPr anchor="ctr"/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kumimoji="1" sz="32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kumimoji="1" sz="28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kumimoji="1" sz="24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kumimoji="1" sz="2000">
                  <a:solidFill>
                    <a:schemeClr val="tx1"/>
                  </a:solidFill>
                  <a:latin typeface="Calibri" pitchFamily="34" charset="0"/>
                  <a:ea typeface="ＭＳ Ｐゴシック" charset="-128"/>
                </a:defRPr>
              </a:lvl9pPr>
            </a:lstStyle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ja-JP" altLang="en-US" sz="14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≪問合せ先≫</a:t>
              </a:r>
              <a:endParaRPr lang="en-US" altLang="ja-JP" sz="14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ja-JP" altLang="en-US" sz="11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公益財団法人三重県産業支援センター　　雇用プロジェクト推進課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地域活性化雇用創造プロジェクト　　　　担当：長谷川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Tx/>
                <a:buNone/>
                <a:defRPr/>
              </a:pP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〒</a:t>
              </a:r>
              <a:r>
                <a: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514-0004 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津市栄町</a:t>
              </a:r>
              <a:r>
                <a: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丁目</a:t>
              </a:r>
              <a:r>
                <a: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891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三重県合同ビル</a:t>
              </a:r>
              <a:r>
                <a: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5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階　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 typeface="Arial" charset="0"/>
                <a:buNone/>
                <a:defRPr/>
              </a:pPr>
              <a:r>
                <a: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TEL 059-253-1260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r>
                <a: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FAX 059-253-1262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</a:t>
              </a:r>
              <a:endPara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pPr algn="ctr" eaLnBrk="1" fontAlgn="auto" hangingPunct="1">
                <a:spcBef>
                  <a:spcPct val="0"/>
                </a:spcBef>
                <a:spcAft>
                  <a:spcPts val="0"/>
                </a:spcAft>
                <a:buFont typeface="Arial" charset="0"/>
                <a:buNone/>
                <a:defRPr/>
              </a:pPr>
              <a:r>
                <a: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E-mail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 </a:t>
              </a:r>
              <a:r>
                <a: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engchipro@miesc.or.jp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</a:t>
              </a:r>
              <a:r>
                <a:rPr lang="en-US" altLang="ja-JP" sz="13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https://www.miesc.or.jp</a:t>
              </a:r>
            </a:p>
          </p:txBody>
        </p:sp>
      </p:grpSp>
      <p:pic>
        <p:nvPicPr>
          <p:cNvPr id="6185" name="図 4">
            <a:extLst>
              <a:ext uri="{FF2B5EF4-FFF2-40B4-BE49-F238E27FC236}">
                <a16:creationId xmlns:a16="http://schemas.microsoft.com/office/drawing/2014/main" id="{84BC6B2F-4A01-6C97-7522-366BFAB568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232" y="8768514"/>
            <a:ext cx="952182" cy="5610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3B1B5BB1-350C-430C-B7FC-7A6651C28C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1248372"/>
              </p:ext>
            </p:extLst>
          </p:nvPr>
        </p:nvGraphicFramePr>
        <p:xfrm>
          <a:off x="176463" y="2432720"/>
          <a:ext cx="6529137" cy="5993989"/>
        </p:xfrm>
        <a:graphic>
          <a:graphicData uri="http://schemas.openxmlformats.org/drawingml/2006/table">
            <a:tbl>
              <a:tblPr/>
              <a:tblGrid>
                <a:gridCol w="1352828">
                  <a:extLst>
                    <a:ext uri="{9D8B030D-6E8A-4147-A177-3AD203B41FA5}">
                      <a16:colId xmlns:a16="http://schemas.microsoft.com/office/drawing/2014/main" val="3034736316"/>
                    </a:ext>
                  </a:extLst>
                </a:gridCol>
                <a:gridCol w="2180073">
                  <a:extLst>
                    <a:ext uri="{9D8B030D-6E8A-4147-A177-3AD203B41FA5}">
                      <a16:colId xmlns:a16="http://schemas.microsoft.com/office/drawing/2014/main" val="3651082537"/>
                    </a:ext>
                  </a:extLst>
                </a:gridCol>
                <a:gridCol w="2996236">
                  <a:extLst>
                    <a:ext uri="{9D8B030D-6E8A-4147-A177-3AD203B41FA5}">
                      <a16:colId xmlns:a16="http://schemas.microsoft.com/office/drawing/2014/main" val="2561152179"/>
                    </a:ext>
                  </a:extLst>
                </a:gridCol>
              </a:tblGrid>
              <a:tr h="568561">
                <a:tc gridSpan="3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高度ものづくり専門家派遣相談書</a:t>
                      </a:r>
                    </a:p>
                  </a:txBody>
                  <a:tcPr marL="7993" marR="7993" marT="7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5015504"/>
                  </a:ext>
                </a:extLst>
              </a:tr>
              <a:tr h="40074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企業名</a:t>
                      </a:r>
                    </a:p>
                  </a:txBody>
                  <a:tcPr marL="7993" marR="7993" marT="7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7075154"/>
                  </a:ext>
                </a:extLst>
              </a:tr>
              <a:tr h="40074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住所</a:t>
                      </a:r>
                    </a:p>
                  </a:txBody>
                  <a:tcPr marL="7993" marR="7993" marT="7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 〒      －　　　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5246100"/>
                  </a:ext>
                </a:extLst>
              </a:tr>
              <a:tr h="400742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申込者</a:t>
                      </a:r>
                    </a:p>
                  </a:txBody>
                  <a:tcPr marL="7993" marR="7993" marT="7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5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役職 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:</a:t>
                      </a:r>
                      <a:endParaRPr lang="en-US" altLang="ja-JP" sz="105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氏名 </a:t>
                      </a:r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: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</a:t>
                      </a:r>
                      <a:endParaRPr lang="en-US" altLang="ja-JP" sz="1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0181823"/>
                  </a:ext>
                </a:extLst>
              </a:tr>
              <a:tr h="441844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連絡先</a:t>
                      </a:r>
                    </a:p>
                  </a:txBody>
                  <a:tcPr marL="7993" marR="7993" marT="7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TEL : 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3296594"/>
                  </a:ext>
                </a:extLst>
              </a:tr>
              <a:tr h="441844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E-mail : 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4959975"/>
                  </a:ext>
                </a:extLst>
              </a:tr>
              <a:tr h="339089"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相談内容</a:t>
                      </a:r>
                    </a:p>
                  </a:txBody>
                  <a:tcPr marL="7993" marR="7993" marT="7993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出来るだけ詳しくお書き下さい。箇条書きで構いません。</a:t>
                      </a:r>
                      <a:r>
                        <a:rPr lang="en-US" altLang="ja-JP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</a:p>
                  </a:txBody>
                  <a:tcPr marL="7993" marR="7993" marT="7993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6376510"/>
                  </a:ext>
                </a:extLst>
              </a:tr>
              <a:tr h="300042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ja-JP" alt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・</a:t>
                      </a:r>
                      <a:endParaRPr lang="ja-JP" alt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L="7993" marR="7993" marT="7993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0009060"/>
                  </a:ext>
                </a:extLst>
              </a:tr>
            </a:tbl>
          </a:graphicData>
        </a:graphic>
      </p:graphicFrame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50ED748-D0D4-BD5B-6D49-BD5B6C8E0F32}"/>
              </a:ext>
            </a:extLst>
          </p:cNvPr>
          <p:cNvSpPr/>
          <p:nvPr/>
        </p:nvSpPr>
        <p:spPr>
          <a:xfrm>
            <a:off x="178335" y="2432720"/>
            <a:ext cx="6527265" cy="5993988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799656AC-67F1-4C66-C8D7-D68E2BB825E3}"/>
              </a:ext>
            </a:extLst>
          </p:cNvPr>
          <p:cNvGrpSpPr/>
          <p:nvPr/>
        </p:nvGrpSpPr>
        <p:grpSpPr>
          <a:xfrm>
            <a:off x="318046" y="455726"/>
            <a:ext cx="6253309" cy="1879496"/>
            <a:chOff x="318046" y="455726"/>
            <a:chExt cx="6253309" cy="1879496"/>
          </a:xfrm>
        </p:grpSpPr>
        <p:sp>
          <p:nvSpPr>
            <p:cNvPr id="3" name="右矢印 2">
              <a:extLst>
                <a:ext uri="{FF2B5EF4-FFF2-40B4-BE49-F238E27FC236}">
                  <a16:creationId xmlns:a16="http://schemas.microsoft.com/office/drawing/2014/main" id="{AA485D0A-592A-0D53-E4F3-A1F0CD070077}"/>
                </a:ext>
              </a:extLst>
            </p:cNvPr>
            <p:cNvSpPr/>
            <p:nvPr/>
          </p:nvSpPr>
          <p:spPr bwMode="auto">
            <a:xfrm>
              <a:off x="5200661" y="1821524"/>
              <a:ext cx="360363" cy="144463"/>
            </a:xfrm>
            <a:prstGeom prst="rightArrow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/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682C49AD-9276-5583-74B1-D18CA4ADCF26}"/>
                </a:ext>
              </a:extLst>
            </p:cNvPr>
            <p:cNvSpPr txBox="1"/>
            <p:nvPr/>
          </p:nvSpPr>
          <p:spPr>
            <a:xfrm>
              <a:off x="549826" y="1246423"/>
              <a:ext cx="3425938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(</a:t>
              </a:r>
              <a:r>
                <a:rPr lang="ja-JP" altLang="en-US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申込用紙は、ホームページからダウンロードできます。</a:t>
              </a:r>
              <a:r>
                <a:rPr lang="en-US" altLang="ja-JP" sz="12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)</a:t>
              </a:r>
              <a:endParaRPr kumimoji="1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pic>
          <p:nvPicPr>
            <p:cNvPr id="8" name="図 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CD8EB5C-4C72-821B-E075-24EF80A1AE5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8046" y="455726"/>
              <a:ext cx="540445" cy="411406"/>
            </a:xfrm>
            <a:prstGeom prst="rect">
              <a:avLst/>
            </a:prstGeom>
            <a:effectLst>
              <a:softEdge rad="25400"/>
            </a:effectLst>
          </p:spPr>
        </p:pic>
        <p:pic>
          <p:nvPicPr>
            <p:cNvPr id="9" name="図 8" descr="建物, ウィンドウ, テーブル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DEF62D1-CD77-067D-F547-5216C5EF67C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8032" y="520894"/>
              <a:ext cx="540445" cy="343692"/>
            </a:xfrm>
            <a:prstGeom prst="rect">
              <a:avLst/>
            </a:prstGeom>
            <a:effectLst>
              <a:softEdge rad="25400"/>
            </a:effectLst>
          </p:spPr>
        </p:pic>
        <p:pic>
          <p:nvPicPr>
            <p:cNvPr id="33" name="図 7">
              <a:extLst>
                <a:ext uri="{FF2B5EF4-FFF2-40B4-BE49-F238E27FC236}">
                  <a16:creationId xmlns:a16="http://schemas.microsoft.com/office/drawing/2014/main" id="{EB75E8DD-CB47-BE12-A92B-A583225E524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95270" y="1460311"/>
              <a:ext cx="876085" cy="8749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85DC4FEF-A6BA-B471-C46E-833FAC825D42}"/>
                </a:ext>
              </a:extLst>
            </p:cNvPr>
            <p:cNvSpPr txBox="1"/>
            <p:nvPr/>
          </p:nvSpPr>
          <p:spPr>
            <a:xfrm>
              <a:off x="547324" y="1391215"/>
              <a:ext cx="45447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ja-JP" sz="1400" dirty="0">
                  <a:solidFill>
                    <a:srgbClr val="6666FF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https://www.miesc.or.jp/support/contents/1492/</a:t>
              </a:r>
              <a:endParaRPr kumimoji="1" lang="ja-JP" altLang="en-US" sz="1400" dirty="0">
                <a:solidFill>
                  <a:srgbClr val="6666FF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6252678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2013 - 2022 テーマ">
  <a:themeElements>
    <a:clrScheme name="Office 2013 - 2022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10983</TotalTime>
  <Words>174</Words>
  <Application>Microsoft Office PowerPoint</Application>
  <PresentationFormat>A4 210 x 297 mm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2013 - 2022 テーマ</vt:lpstr>
      <vt:lpstr>PowerPoint プレゼンテーション</vt:lpstr>
    </vt:vector>
  </TitlesOfParts>
  <Company>三重県産業支援センター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三重県産業支援センター</dc:creator>
  <cp:lastModifiedBy>長谷川 吉保</cp:lastModifiedBy>
  <cp:revision>517</cp:revision>
  <cp:lastPrinted>2026-03-17T04:55:14Z</cp:lastPrinted>
  <dcterms:created xsi:type="dcterms:W3CDTF">2014-07-15T22:58:15Z</dcterms:created>
  <dcterms:modified xsi:type="dcterms:W3CDTF">2026-04-08T04:11:17Z</dcterms:modified>
</cp:coreProperties>
</file>